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sldIdLst>
    <p:sldId id="259" r:id="rId2"/>
    <p:sldId id="260" r:id="rId3"/>
    <p:sldId id="261" r:id="rId4"/>
    <p:sldId id="262" r:id="rId5"/>
    <p:sldId id="265" r:id="rId6"/>
    <p:sldId id="266" r:id="rId7"/>
    <p:sldId id="268" r:id="rId8"/>
    <p:sldId id="270" r:id="rId9"/>
    <p:sldId id="271" r:id="rId10"/>
    <p:sldId id="273" r:id="rId11"/>
    <p:sldId id="272" r:id="rId12"/>
    <p:sldId id="269" r:id="rId13"/>
    <p:sldId id="274" r:id="rId14"/>
    <p:sldId id="27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A147"/>
    <a:srgbClr val="B54C2D"/>
    <a:srgbClr val="B66952"/>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94660"/>
  </p:normalViewPr>
  <p:slideViewPr>
    <p:cSldViewPr snapToGrid="0">
      <p:cViewPr varScale="1">
        <p:scale>
          <a:sx n="97" d="100"/>
          <a:sy n="97" d="100"/>
        </p:scale>
        <p:origin x="103" y="4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t>Historical Data</a:t>
            </a:r>
          </a:p>
        </c:rich>
      </c:tx>
      <c:layout>
        <c:manualLayout>
          <c:xMode val="edge"/>
          <c:yMode val="edge"/>
          <c:x val="0.35012198505289832"/>
          <c:y val="6.4338230637865423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Historical Data</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46E-40F5-8E19-EC0FC464235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2-B46E-40F5-8E19-EC0FC464235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ECB-4487-A8F3-59D44009C04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ECB-4487-A8F3-59D44009C047}"/>
              </c:ext>
            </c:extLst>
          </c:dPt>
          <c:dLbls>
            <c:dLbl>
              <c:idx val="0"/>
              <c:layout>
                <c:manualLayout>
                  <c:x val="-0.22400593384110395"/>
                  <c:y val="0.1791216868977473"/>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r>
                      <a:rPr lang="en-US" sz="2000" b="1" dirty="0"/>
                      <a:t>Testing Data</a:t>
                    </a:r>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15:layout>
                    <c:manualLayout>
                      <c:w val="0.21644867618331221"/>
                      <c:h val="0.19197109541663565"/>
                    </c:manualLayout>
                  </c15:layout>
                  <c15:showDataLabelsRange val="0"/>
                </c:ext>
                <c:ext xmlns:c16="http://schemas.microsoft.com/office/drawing/2014/chart" uri="{C3380CC4-5D6E-409C-BE32-E72D297353CC}">
                  <c16:uniqueId val="{00000001-B46E-40F5-8E19-EC0FC464235A}"/>
                </c:ext>
              </c:extLst>
            </c:dLbl>
            <c:dLbl>
              <c:idx val="1"/>
              <c:layout>
                <c:manualLayout>
                  <c:x val="0.23247233527727643"/>
                  <c:y val="-0.28491450867628909"/>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r>
                      <a:rPr lang="en-US" sz="2000" b="1" dirty="0"/>
                      <a:t>Training Data</a:t>
                    </a:r>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15:layout>
                    <c:manualLayout>
                      <c:w val="0.24651601345792112"/>
                      <c:h val="0.29219916684524327"/>
                    </c:manualLayout>
                  </c15:layout>
                  <c15:showDataLabelsRange val="0"/>
                </c:ext>
                <c:ext xmlns:c16="http://schemas.microsoft.com/office/drawing/2014/chart" uri="{C3380CC4-5D6E-409C-BE32-E72D297353CC}">
                  <c16:uniqueId val="{00000002-B46E-40F5-8E19-EC0FC464235A}"/>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2"/>
                <c:pt idx="0">
                  <c:v>Testing Data</c:v>
                </c:pt>
                <c:pt idx="1">
                  <c:v>Training Data</c:v>
                </c:pt>
              </c:strCache>
            </c:strRef>
          </c:cat>
          <c:val>
            <c:numRef>
              <c:f>Sheet1!$B$2:$B$5</c:f>
              <c:numCache>
                <c:formatCode>General</c:formatCode>
                <c:ptCount val="4"/>
                <c:pt idx="0">
                  <c:v>0.3</c:v>
                </c:pt>
                <c:pt idx="1">
                  <c:v>0.7</c:v>
                </c:pt>
              </c:numCache>
            </c:numRef>
          </c:val>
          <c:extLst>
            <c:ext xmlns:c16="http://schemas.microsoft.com/office/drawing/2014/chart" uri="{C3380CC4-5D6E-409C-BE32-E72D297353CC}">
              <c16:uniqueId val="{00000000-B46E-40F5-8E19-EC0FC464235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6/12/2024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6/12/2024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6/12/2024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6/12/2024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6/12/2024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6/12/2024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6/12/2024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6/12/2024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6/12/2024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452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6/12/2024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6/12/2024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6/12/2024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6/12/2024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6/12/2024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6/12/2024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6/12/2024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6/12/2024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6/12/2024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BC5572-FC33-4C1C-8DEE-C2CF75A7564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5078" y="0"/>
            <a:ext cx="10281844" cy="685799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370693" y="145832"/>
            <a:ext cx="9440034" cy="2088930"/>
          </a:xfrm>
        </p:spPr>
        <p:txBody>
          <a:bodyPr>
            <a:normAutofit/>
          </a:bodyPr>
          <a:lstStyle/>
          <a:p>
            <a:r>
              <a:rPr lang="en-US" sz="7200" dirty="0"/>
              <a:t>House Price Prediction Model</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370693" y="5671645"/>
            <a:ext cx="9440034" cy="591207"/>
          </a:xfrm>
        </p:spPr>
        <p:txBody>
          <a:bodyPr>
            <a:normAutofit/>
          </a:bodyPr>
          <a:lstStyle/>
          <a:p>
            <a:r>
              <a:rPr lang="en-US" sz="2800"/>
              <a:t>Creator: Aye </a:t>
            </a:r>
            <a:r>
              <a:rPr lang="en-US" sz="2800" dirty="0"/>
              <a:t>Thanda Htun</a:t>
            </a:r>
          </a:p>
        </p:txBody>
      </p:sp>
    </p:spTree>
    <p:extLst>
      <p:ext uri="{BB962C8B-B14F-4D97-AF65-F5344CB8AC3E}">
        <p14:creationId xmlns:p14="http://schemas.microsoft.com/office/powerpoint/2010/main" val="633738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AAA85-8E45-7B7D-7FD2-A66B96BD32F3}"/>
              </a:ext>
            </a:extLst>
          </p:cNvPr>
          <p:cNvSpPr>
            <a:spLocks noGrp="1"/>
          </p:cNvSpPr>
          <p:nvPr>
            <p:ph type="title"/>
          </p:nvPr>
        </p:nvSpPr>
        <p:spPr>
          <a:xfrm>
            <a:off x="59121" y="149772"/>
            <a:ext cx="11208436" cy="961697"/>
          </a:xfrm>
        </p:spPr>
        <p:txBody>
          <a:bodyPr>
            <a:normAutofit/>
          </a:bodyPr>
          <a:lstStyle/>
          <a:p>
            <a:pPr algn="l"/>
            <a:r>
              <a:rPr lang="en-SG" sz="2000" b="1" u="sng" dirty="0"/>
              <a:t>Evaluation </a:t>
            </a:r>
            <a:r>
              <a:rPr lang="en-SG" sz="2000" b="1" u="sng" dirty="0" err="1"/>
              <a:t>Matrics</a:t>
            </a:r>
            <a:br>
              <a:rPr lang="en-SG" sz="2000" b="1" u="sng" dirty="0"/>
            </a:br>
            <a:r>
              <a:rPr lang="en-US" sz="1600" dirty="0"/>
              <a:t>There are three metrics, Mean Square Error (MSE), Mean Absolute Error (MAE), and R^2 score, serve different purposes in evaluating the performance of regression models:</a:t>
            </a:r>
            <a:endParaRPr lang="en-SG" sz="1600" dirty="0"/>
          </a:p>
        </p:txBody>
      </p:sp>
      <p:sp>
        <p:nvSpPr>
          <p:cNvPr id="3" name="Content Placeholder 2">
            <a:extLst>
              <a:ext uri="{FF2B5EF4-FFF2-40B4-BE49-F238E27FC236}">
                <a16:creationId xmlns:a16="http://schemas.microsoft.com/office/drawing/2014/main" id="{F2E45852-CBBB-9DFE-8948-11AC7E5571A2}"/>
              </a:ext>
            </a:extLst>
          </p:cNvPr>
          <p:cNvSpPr>
            <a:spLocks noGrp="1"/>
          </p:cNvSpPr>
          <p:nvPr>
            <p:ph idx="1"/>
          </p:nvPr>
        </p:nvSpPr>
        <p:spPr>
          <a:xfrm>
            <a:off x="59120" y="1111470"/>
            <a:ext cx="12072445" cy="5667702"/>
          </a:xfrm>
        </p:spPr>
        <p:txBody>
          <a:bodyPr>
            <a:normAutofit fontScale="92500" lnSpcReduction="10000"/>
          </a:bodyPr>
          <a:lstStyle/>
          <a:p>
            <a:pPr marL="36900" indent="0">
              <a:buNone/>
            </a:pPr>
            <a:r>
              <a:rPr lang="en-SG" sz="1600" dirty="0"/>
              <a:t>1. </a:t>
            </a:r>
            <a:r>
              <a:rPr lang="en-SG" sz="1600" u="sng" dirty="0"/>
              <a:t>Mean Square Error (MSE)</a:t>
            </a:r>
          </a:p>
          <a:p>
            <a:pPr marL="36900" indent="0">
              <a:buNone/>
            </a:pPr>
            <a:r>
              <a:rPr lang="en-US" sz="1600" dirty="0">
                <a:effectLst/>
              </a:rPr>
              <a:t>Mean Square Error is a metric used to measure the average squared difference between the actual and predicted values in a regression problem. It is calculated by taking the average of the squares of the differences between the predicted values and the actual values. Mathematically, MSE is represented as:</a:t>
            </a:r>
          </a:p>
          <a:p>
            <a:pPr marL="36900" indent="0">
              <a:buNone/>
            </a:pPr>
            <a:endParaRPr lang="en-US" sz="1600" dirty="0">
              <a:effectLst/>
            </a:endParaRPr>
          </a:p>
          <a:p>
            <a:pPr marL="36900" indent="0">
              <a:buNone/>
            </a:pPr>
            <a:r>
              <a:rPr lang="en-US" sz="1600" dirty="0">
                <a:effectLst/>
              </a:rPr>
              <a:t>2. </a:t>
            </a:r>
            <a:r>
              <a:rPr lang="en-US" sz="1600" u="sng" dirty="0">
                <a:effectLst/>
              </a:rPr>
              <a:t>Mean Absolute Error (MAE)</a:t>
            </a:r>
          </a:p>
          <a:p>
            <a:pPr marL="36900" indent="0">
              <a:buNone/>
            </a:pPr>
            <a:r>
              <a:rPr lang="en-US" sz="1600" dirty="0">
                <a:effectLst/>
              </a:rPr>
              <a:t>Mean Absolute Error is a metric used to measure the average absolute difference between the actual and predicted values in a regression problem. It is calculated by taking the average of the absolute differences between the predicted values and the actual values. Mathematically, MAE is represented as:</a:t>
            </a:r>
          </a:p>
          <a:p>
            <a:pPr marL="36900" indent="0">
              <a:buNone/>
            </a:pPr>
            <a:endParaRPr lang="en-US" sz="1600" dirty="0">
              <a:effectLst/>
            </a:endParaRPr>
          </a:p>
          <a:p>
            <a:pPr marL="36900" indent="0">
              <a:buNone/>
            </a:pPr>
            <a:endParaRPr lang="en-SG" sz="1600" u="sng" dirty="0">
              <a:effectLst/>
            </a:endParaRPr>
          </a:p>
          <a:p>
            <a:pPr marL="36900" indent="0">
              <a:buNone/>
            </a:pPr>
            <a:r>
              <a:rPr lang="en-SG" sz="1600" u="sng" dirty="0">
                <a:effectLst/>
              </a:rPr>
              <a:t>3.</a:t>
            </a:r>
            <a:r>
              <a:rPr lang="en-US" sz="1600" u="sng" dirty="0">
                <a:effectLst/>
              </a:rPr>
              <a:t> R^2 Score (Coefficient of Determination):</a:t>
            </a:r>
          </a:p>
          <a:p>
            <a:pPr marL="36900" indent="0">
              <a:buNone/>
            </a:pPr>
            <a:r>
              <a:rPr lang="en-US" sz="1600" dirty="0">
                <a:effectLst/>
              </a:rPr>
              <a:t>The R^2 score, also known as the coefficient of determination, is a statistical measure that represents the proportion of the variance in the dependent variable that is predictable from the independent variables. It ranges from 0 to 1 and indicates the goodness of fit of the model. A score closer to 1 indicates a better fit, while a score closer to 0 indicates a poor fit. Mathematically, R^2 score is represented as:</a:t>
            </a:r>
          </a:p>
          <a:p>
            <a:pPr marL="36900" indent="0">
              <a:buNone/>
            </a:pPr>
            <a:endParaRPr lang="en-US" sz="1600" dirty="0">
              <a:effectLst/>
            </a:endParaRPr>
          </a:p>
          <a:p>
            <a:pPr marL="36900" indent="0">
              <a:buNone/>
            </a:pPr>
            <a:endParaRPr lang="en-US" sz="1600" dirty="0">
              <a:effectLst/>
            </a:endParaRPr>
          </a:p>
          <a:p>
            <a:pPr marL="36900" indent="0">
              <a:buNone/>
            </a:pPr>
            <a:r>
              <a:rPr lang="en-US" sz="1600" dirty="0">
                <a:effectLst/>
              </a:rPr>
              <a:t>where 𝑆𝑆𝑟𝑒𝑠</a:t>
            </a:r>
            <a:r>
              <a:rPr lang="en-US" sz="1600" dirty="0" err="1">
                <a:effectLst/>
              </a:rPr>
              <a:t>SSres</a:t>
            </a:r>
            <a:r>
              <a:rPr lang="en-US" sz="1600" dirty="0">
                <a:effectLst/>
              </a:rPr>
              <a:t> is the sum of squares of residuals (the difference between the actual values and the predicted values), and 𝑆𝑆𝑡𝑜𝑡</a:t>
            </a:r>
            <a:r>
              <a:rPr lang="en-US" sz="1600" dirty="0" err="1">
                <a:effectLst/>
              </a:rPr>
              <a:t>SStot</a:t>
            </a:r>
            <a:r>
              <a:rPr lang="en-US" sz="1600" dirty="0">
                <a:effectLst/>
              </a:rPr>
              <a:t> is the total sum of squares (the difference between the actual values and the mean of the actual values).</a:t>
            </a:r>
          </a:p>
          <a:p>
            <a:pPr marL="36900" indent="0">
              <a:buNone/>
            </a:pPr>
            <a:endParaRPr lang="en-SG" sz="1600" dirty="0">
              <a:effectLst/>
            </a:endParaRPr>
          </a:p>
        </p:txBody>
      </p:sp>
      <p:pic>
        <p:nvPicPr>
          <p:cNvPr id="5" name="Picture 4">
            <a:extLst>
              <a:ext uri="{FF2B5EF4-FFF2-40B4-BE49-F238E27FC236}">
                <a16:creationId xmlns:a16="http://schemas.microsoft.com/office/drawing/2014/main" id="{890F1188-EDE4-63CC-A382-659547E8C6B8}"/>
              </a:ext>
            </a:extLst>
          </p:cNvPr>
          <p:cNvPicPr>
            <a:picLocks noChangeAspect="1"/>
          </p:cNvPicPr>
          <p:nvPr/>
        </p:nvPicPr>
        <p:blipFill>
          <a:blip r:embed="rId2"/>
          <a:stretch>
            <a:fillRect/>
          </a:stretch>
        </p:blipFill>
        <p:spPr>
          <a:xfrm>
            <a:off x="2745125" y="2243748"/>
            <a:ext cx="2433847" cy="372439"/>
          </a:xfrm>
          <a:prstGeom prst="rect">
            <a:avLst/>
          </a:prstGeom>
        </p:spPr>
      </p:pic>
      <p:pic>
        <p:nvPicPr>
          <p:cNvPr id="7" name="Picture 6">
            <a:extLst>
              <a:ext uri="{FF2B5EF4-FFF2-40B4-BE49-F238E27FC236}">
                <a16:creationId xmlns:a16="http://schemas.microsoft.com/office/drawing/2014/main" id="{1CF08B76-3BA2-9D10-7A7C-EA5C0DB407E9}"/>
              </a:ext>
            </a:extLst>
          </p:cNvPr>
          <p:cNvPicPr>
            <a:picLocks noChangeAspect="1"/>
          </p:cNvPicPr>
          <p:nvPr/>
        </p:nvPicPr>
        <p:blipFill>
          <a:blip r:embed="rId3"/>
          <a:stretch>
            <a:fillRect/>
          </a:stretch>
        </p:blipFill>
        <p:spPr>
          <a:xfrm>
            <a:off x="2697829" y="3600903"/>
            <a:ext cx="2481143" cy="347646"/>
          </a:xfrm>
          <a:prstGeom prst="rect">
            <a:avLst/>
          </a:prstGeom>
        </p:spPr>
      </p:pic>
      <p:pic>
        <p:nvPicPr>
          <p:cNvPr id="9" name="Picture 8">
            <a:extLst>
              <a:ext uri="{FF2B5EF4-FFF2-40B4-BE49-F238E27FC236}">
                <a16:creationId xmlns:a16="http://schemas.microsoft.com/office/drawing/2014/main" id="{27A96AEB-2003-5875-B2D7-2E610AB5AC99}"/>
              </a:ext>
            </a:extLst>
          </p:cNvPr>
          <p:cNvPicPr>
            <a:picLocks noChangeAspect="1"/>
          </p:cNvPicPr>
          <p:nvPr/>
        </p:nvPicPr>
        <p:blipFill>
          <a:blip r:embed="rId4"/>
          <a:stretch>
            <a:fillRect/>
          </a:stretch>
        </p:blipFill>
        <p:spPr>
          <a:xfrm>
            <a:off x="2697829" y="5271687"/>
            <a:ext cx="1438476" cy="381053"/>
          </a:xfrm>
          <a:prstGeom prst="rect">
            <a:avLst/>
          </a:prstGeom>
        </p:spPr>
      </p:pic>
    </p:spTree>
    <p:extLst>
      <p:ext uri="{BB962C8B-B14F-4D97-AF65-F5344CB8AC3E}">
        <p14:creationId xmlns:p14="http://schemas.microsoft.com/office/powerpoint/2010/main" val="13697607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8C85C-58AE-F361-11A2-842D13EA47C5}"/>
              </a:ext>
            </a:extLst>
          </p:cNvPr>
          <p:cNvSpPr>
            <a:spLocks noGrp="1"/>
          </p:cNvSpPr>
          <p:nvPr>
            <p:ph type="title"/>
          </p:nvPr>
        </p:nvSpPr>
        <p:spPr>
          <a:xfrm>
            <a:off x="122183" y="130066"/>
            <a:ext cx="11926614" cy="1009405"/>
          </a:xfrm>
        </p:spPr>
        <p:txBody>
          <a:bodyPr>
            <a:normAutofit/>
          </a:bodyPr>
          <a:lstStyle/>
          <a:p>
            <a:pPr algn="l"/>
            <a:r>
              <a:rPr lang="en-SG" sz="2400" b="1" u="sng" dirty="0"/>
              <a:t>Evaluation the model by using three matrices</a:t>
            </a:r>
            <a:br>
              <a:rPr lang="en-SG" sz="2400" b="1" u="sng" dirty="0"/>
            </a:br>
            <a:r>
              <a:rPr lang="en-US" sz="1800" dirty="0"/>
              <a:t>By examining the reviews, all degrees are considered to be highly fitting. However, we have opted for degree 7 as the most suitable, based on the R² score between the actual and testing data.</a:t>
            </a:r>
            <a:endParaRPr lang="en-SG" sz="2400" b="1" u="sng" dirty="0"/>
          </a:p>
        </p:txBody>
      </p:sp>
      <p:pic>
        <p:nvPicPr>
          <p:cNvPr id="4" name="Picture 3">
            <a:extLst>
              <a:ext uri="{FF2B5EF4-FFF2-40B4-BE49-F238E27FC236}">
                <a16:creationId xmlns:a16="http://schemas.microsoft.com/office/drawing/2014/main" id="{15055AF3-C153-3050-322E-5FA6BB2336BE}"/>
              </a:ext>
            </a:extLst>
          </p:cNvPr>
          <p:cNvPicPr>
            <a:picLocks noChangeAspect="1"/>
          </p:cNvPicPr>
          <p:nvPr/>
        </p:nvPicPr>
        <p:blipFill>
          <a:blip r:embed="rId2"/>
          <a:stretch>
            <a:fillRect/>
          </a:stretch>
        </p:blipFill>
        <p:spPr>
          <a:xfrm>
            <a:off x="250563" y="1230650"/>
            <a:ext cx="4019965" cy="1646555"/>
          </a:xfrm>
          <a:prstGeom prst="rect">
            <a:avLst/>
          </a:prstGeom>
        </p:spPr>
      </p:pic>
      <p:pic>
        <p:nvPicPr>
          <p:cNvPr id="5" name="Picture 4">
            <a:extLst>
              <a:ext uri="{FF2B5EF4-FFF2-40B4-BE49-F238E27FC236}">
                <a16:creationId xmlns:a16="http://schemas.microsoft.com/office/drawing/2014/main" id="{AE6BA7CD-5BA5-EAF3-35BE-E63EAA3E15BE}"/>
              </a:ext>
            </a:extLst>
          </p:cNvPr>
          <p:cNvPicPr>
            <a:picLocks noChangeAspect="1"/>
          </p:cNvPicPr>
          <p:nvPr/>
        </p:nvPicPr>
        <p:blipFill>
          <a:blip r:embed="rId3"/>
          <a:stretch>
            <a:fillRect/>
          </a:stretch>
        </p:blipFill>
        <p:spPr>
          <a:xfrm>
            <a:off x="288547" y="3032813"/>
            <a:ext cx="3946508" cy="1793986"/>
          </a:xfrm>
          <a:prstGeom prst="rect">
            <a:avLst/>
          </a:prstGeom>
        </p:spPr>
      </p:pic>
      <p:pic>
        <p:nvPicPr>
          <p:cNvPr id="6" name="Picture 5">
            <a:extLst>
              <a:ext uri="{FF2B5EF4-FFF2-40B4-BE49-F238E27FC236}">
                <a16:creationId xmlns:a16="http://schemas.microsoft.com/office/drawing/2014/main" id="{0451679C-F6A4-AA92-F5A4-54C082FA5C85}"/>
              </a:ext>
            </a:extLst>
          </p:cNvPr>
          <p:cNvPicPr>
            <a:picLocks noChangeAspect="1"/>
          </p:cNvPicPr>
          <p:nvPr/>
        </p:nvPicPr>
        <p:blipFill>
          <a:blip r:embed="rId4"/>
          <a:stretch>
            <a:fillRect/>
          </a:stretch>
        </p:blipFill>
        <p:spPr>
          <a:xfrm>
            <a:off x="250563" y="4982407"/>
            <a:ext cx="3984492" cy="1705306"/>
          </a:xfrm>
          <a:prstGeom prst="rect">
            <a:avLst/>
          </a:prstGeom>
        </p:spPr>
      </p:pic>
      <p:pic>
        <p:nvPicPr>
          <p:cNvPr id="7" name="Picture 6">
            <a:extLst>
              <a:ext uri="{FF2B5EF4-FFF2-40B4-BE49-F238E27FC236}">
                <a16:creationId xmlns:a16="http://schemas.microsoft.com/office/drawing/2014/main" id="{19DBC4F8-0EE1-58D9-8543-F828065A7998}"/>
              </a:ext>
            </a:extLst>
          </p:cNvPr>
          <p:cNvPicPr>
            <a:picLocks noChangeAspect="1"/>
          </p:cNvPicPr>
          <p:nvPr/>
        </p:nvPicPr>
        <p:blipFill>
          <a:blip r:embed="rId5"/>
          <a:stretch>
            <a:fillRect/>
          </a:stretch>
        </p:blipFill>
        <p:spPr>
          <a:xfrm>
            <a:off x="5011749" y="1139471"/>
            <a:ext cx="4043514" cy="1737734"/>
          </a:xfrm>
          <a:prstGeom prst="rect">
            <a:avLst/>
          </a:prstGeom>
        </p:spPr>
      </p:pic>
      <p:pic>
        <p:nvPicPr>
          <p:cNvPr id="8" name="Picture 7">
            <a:extLst>
              <a:ext uri="{FF2B5EF4-FFF2-40B4-BE49-F238E27FC236}">
                <a16:creationId xmlns:a16="http://schemas.microsoft.com/office/drawing/2014/main" id="{C15B1F59-050C-8CBD-7980-6A4E3290F546}"/>
              </a:ext>
            </a:extLst>
          </p:cNvPr>
          <p:cNvPicPr>
            <a:picLocks noChangeAspect="1"/>
          </p:cNvPicPr>
          <p:nvPr/>
        </p:nvPicPr>
        <p:blipFill>
          <a:blip r:embed="rId6"/>
          <a:stretch>
            <a:fillRect/>
          </a:stretch>
        </p:blipFill>
        <p:spPr>
          <a:xfrm>
            <a:off x="5017876" y="3032813"/>
            <a:ext cx="4081804" cy="1793986"/>
          </a:xfrm>
          <a:prstGeom prst="rect">
            <a:avLst/>
          </a:prstGeom>
        </p:spPr>
      </p:pic>
      <p:pic>
        <p:nvPicPr>
          <p:cNvPr id="10" name="Picture 9">
            <a:extLst>
              <a:ext uri="{FF2B5EF4-FFF2-40B4-BE49-F238E27FC236}">
                <a16:creationId xmlns:a16="http://schemas.microsoft.com/office/drawing/2014/main" id="{0F3F270B-F5B6-AE5D-A378-DA0F43133917}"/>
              </a:ext>
            </a:extLst>
          </p:cNvPr>
          <p:cNvPicPr>
            <a:picLocks noChangeAspect="1"/>
          </p:cNvPicPr>
          <p:nvPr/>
        </p:nvPicPr>
        <p:blipFill>
          <a:blip r:embed="rId7"/>
          <a:stretch>
            <a:fillRect/>
          </a:stretch>
        </p:blipFill>
        <p:spPr>
          <a:xfrm>
            <a:off x="5011749" y="4982407"/>
            <a:ext cx="4087931" cy="1705306"/>
          </a:xfrm>
          <a:prstGeom prst="rect">
            <a:avLst/>
          </a:prstGeom>
        </p:spPr>
      </p:pic>
    </p:spTree>
    <p:extLst>
      <p:ext uri="{BB962C8B-B14F-4D97-AF65-F5344CB8AC3E}">
        <p14:creationId xmlns:p14="http://schemas.microsoft.com/office/powerpoint/2010/main" val="3614296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97CBF-A953-261D-4C96-BA303DC036E7}"/>
              </a:ext>
            </a:extLst>
          </p:cNvPr>
          <p:cNvSpPr>
            <a:spLocks noGrp="1"/>
          </p:cNvSpPr>
          <p:nvPr>
            <p:ph type="title"/>
          </p:nvPr>
        </p:nvSpPr>
        <p:spPr>
          <a:xfrm>
            <a:off x="70946" y="90652"/>
            <a:ext cx="11196612" cy="417786"/>
          </a:xfrm>
        </p:spPr>
        <p:txBody>
          <a:bodyPr>
            <a:normAutofit fontScale="90000"/>
          </a:bodyPr>
          <a:lstStyle/>
          <a:p>
            <a:pPr algn="l"/>
            <a:br>
              <a:rPr lang="en-SG" sz="3200" b="1" u="sng" dirty="0"/>
            </a:br>
            <a:r>
              <a:rPr lang="en-SG" sz="3200" b="1" u="sng" dirty="0"/>
              <a:t>5. Data Visualization</a:t>
            </a:r>
            <a:br>
              <a:rPr lang="en-SG" sz="3200" b="1" u="sng" dirty="0"/>
            </a:br>
            <a:r>
              <a:rPr lang="en-US" sz="1800" dirty="0"/>
              <a:t>When visualizing the data in charts, it's evident that the seventh-degree polynomial fits well between the actual and predicted values.</a:t>
            </a:r>
            <a:endParaRPr lang="en-SG" sz="3200" b="1" u="sng" dirty="0"/>
          </a:p>
        </p:txBody>
      </p:sp>
      <p:pic>
        <p:nvPicPr>
          <p:cNvPr id="7" name="Picture 6">
            <a:extLst>
              <a:ext uri="{FF2B5EF4-FFF2-40B4-BE49-F238E27FC236}">
                <a16:creationId xmlns:a16="http://schemas.microsoft.com/office/drawing/2014/main" id="{EBCD55D1-187F-BA37-1741-98F107AFAFD8}"/>
              </a:ext>
            </a:extLst>
          </p:cNvPr>
          <p:cNvPicPr>
            <a:picLocks noChangeAspect="1"/>
          </p:cNvPicPr>
          <p:nvPr/>
        </p:nvPicPr>
        <p:blipFill>
          <a:blip r:embed="rId2"/>
          <a:stretch>
            <a:fillRect/>
          </a:stretch>
        </p:blipFill>
        <p:spPr>
          <a:xfrm>
            <a:off x="181956" y="969515"/>
            <a:ext cx="3037746" cy="2627666"/>
          </a:xfrm>
          <a:prstGeom prst="rect">
            <a:avLst/>
          </a:prstGeom>
        </p:spPr>
      </p:pic>
      <p:pic>
        <p:nvPicPr>
          <p:cNvPr id="9" name="Picture 8">
            <a:extLst>
              <a:ext uri="{FF2B5EF4-FFF2-40B4-BE49-F238E27FC236}">
                <a16:creationId xmlns:a16="http://schemas.microsoft.com/office/drawing/2014/main" id="{E82EAB4F-072C-1FBA-246E-73E40B2474F0}"/>
              </a:ext>
            </a:extLst>
          </p:cNvPr>
          <p:cNvPicPr>
            <a:picLocks noChangeAspect="1"/>
          </p:cNvPicPr>
          <p:nvPr/>
        </p:nvPicPr>
        <p:blipFill>
          <a:blip r:embed="rId3"/>
          <a:stretch>
            <a:fillRect/>
          </a:stretch>
        </p:blipFill>
        <p:spPr>
          <a:xfrm>
            <a:off x="3867713" y="981632"/>
            <a:ext cx="3084880" cy="2615549"/>
          </a:xfrm>
          <a:prstGeom prst="rect">
            <a:avLst/>
          </a:prstGeom>
        </p:spPr>
      </p:pic>
      <p:pic>
        <p:nvPicPr>
          <p:cNvPr id="11" name="Picture 10">
            <a:extLst>
              <a:ext uri="{FF2B5EF4-FFF2-40B4-BE49-F238E27FC236}">
                <a16:creationId xmlns:a16="http://schemas.microsoft.com/office/drawing/2014/main" id="{625488D5-BC24-3D18-9C5A-4C3CE6A230A1}"/>
              </a:ext>
            </a:extLst>
          </p:cNvPr>
          <p:cNvPicPr>
            <a:picLocks noChangeAspect="1"/>
          </p:cNvPicPr>
          <p:nvPr/>
        </p:nvPicPr>
        <p:blipFill>
          <a:blip r:embed="rId4"/>
          <a:stretch>
            <a:fillRect/>
          </a:stretch>
        </p:blipFill>
        <p:spPr>
          <a:xfrm>
            <a:off x="7500198" y="971599"/>
            <a:ext cx="3037747" cy="2625581"/>
          </a:xfrm>
          <a:prstGeom prst="rect">
            <a:avLst/>
          </a:prstGeom>
        </p:spPr>
      </p:pic>
      <p:pic>
        <p:nvPicPr>
          <p:cNvPr id="13" name="Picture 12">
            <a:extLst>
              <a:ext uri="{FF2B5EF4-FFF2-40B4-BE49-F238E27FC236}">
                <a16:creationId xmlns:a16="http://schemas.microsoft.com/office/drawing/2014/main" id="{9FB48FB0-C2E2-0A3C-92CE-33F3167B999B}"/>
              </a:ext>
            </a:extLst>
          </p:cNvPr>
          <p:cNvPicPr>
            <a:picLocks noChangeAspect="1"/>
          </p:cNvPicPr>
          <p:nvPr/>
        </p:nvPicPr>
        <p:blipFill>
          <a:blip r:embed="rId5"/>
          <a:stretch>
            <a:fillRect/>
          </a:stretch>
        </p:blipFill>
        <p:spPr>
          <a:xfrm>
            <a:off x="140981" y="3927005"/>
            <a:ext cx="3078721" cy="2698454"/>
          </a:xfrm>
          <a:prstGeom prst="rect">
            <a:avLst/>
          </a:prstGeom>
        </p:spPr>
      </p:pic>
      <p:pic>
        <p:nvPicPr>
          <p:cNvPr id="15" name="Picture 14">
            <a:extLst>
              <a:ext uri="{FF2B5EF4-FFF2-40B4-BE49-F238E27FC236}">
                <a16:creationId xmlns:a16="http://schemas.microsoft.com/office/drawing/2014/main" id="{2BDDBA67-3226-387E-B893-5F8BC42B10AF}"/>
              </a:ext>
            </a:extLst>
          </p:cNvPr>
          <p:cNvPicPr>
            <a:picLocks noChangeAspect="1"/>
          </p:cNvPicPr>
          <p:nvPr/>
        </p:nvPicPr>
        <p:blipFill>
          <a:blip r:embed="rId6"/>
          <a:stretch>
            <a:fillRect/>
          </a:stretch>
        </p:blipFill>
        <p:spPr>
          <a:xfrm>
            <a:off x="3867713" y="3927005"/>
            <a:ext cx="3078721" cy="2699706"/>
          </a:xfrm>
          <a:prstGeom prst="rect">
            <a:avLst/>
          </a:prstGeom>
        </p:spPr>
      </p:pic>
      <p:pic>
        <p:nvPicPr>
          <p:cNvPr id="17" name="Picture 16">
            <a:extLst>
              <a:ext uri="{FF2B5EF4-FFF2-40B4-BE49-F238E27FC236}">
                <a16:creationId xmlns:a16="http://schemas.microsoft.com/office/drawing/2014/main" id="{4A1D52FC-E0AC-C48E-9058-29ADB73B7C28}"/>
              </a:ext>
            </a:extLst>
          </p:cNvPr>
          <p:cNvPicPr>
            <a:picLocks noChangeAspect="1"/>
          </p:cNvPicPr>
          <p:nvPr/>
        </p:nvPicPr>
        <p:blipFill>
          <a:blip r:embed="rId7"/>
          <a:stretch>
            <a:fillRect/>
          </a:stretch>
        </p:blipFill>
        <p:spPr>
          <a:xfrm>
            <a:off x="7533032" y="3927004"/>
            <a:ext cx="3037747" cy="2698453"/>
          </a:xfrm>
          <a:prstGeom prst="rect">
            <a:avLst/>
          </a:prstGeom>
        </p:spPr>
      </p:pic>
    </p:spTree>
    <p:extLst>
      <p:ext uri="{BB962C8B-B14F-4D97-AF65-F5344CB8AC3E}">
        <p14:creationId xmlns:p14="http://schemas.microsoft.com/office/powerpoint/2010/main" val="15390916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8FFD1-C7D9-91C2-E50A-6A1699E86CD5}"/>
              </a:ext>
            </a:extLst>
          </p:cNvPr>
          <p:cNvSpPr>
            <a:spLocks noGrp="1"/>
          </p:cNvSpPr>
          <p:nvPr>
            <p:ph type="title"/>
          </p:nvPr>
        </p:nvSpPr>
        <p:spPr>
          <a:xfrm>
            <a:off x="169479" y="169480"/>
            <a:ext cx="11098078" cy="508438"/>
          </a:xfrm>
        </p:spPr>
        <p:txBody>
          <a:bodyPr>
            <a:normAutofit/>
          </a:bodyPr>
          <a:lstStyle/>
          <a:p>
            <a:pPr algn="l"/>
            <a:r>
              <a:rPr lang="en-SG" sz="2800" b="1" u="sng" dirty="0"/>
              <a:t>5. Model Performance Interpretation</a:t>
            </a:r>
          </a:p>
        </p:txBody>
      </p:sp>
      <p:sp>
        <p:nvSpPr>
          <p:cNvPr id="3" name="Content Placeholder 2">
            <a:extLst>
              <a:ext uri="{FF2B5EF4-FFF2-40B4-BE49-F238E27FC236}">
                <a16:creationId xmlns:a16="http://schemas.microsoft.com/office/drawing/2014/main" id="{46C65FEA-12AC-427A-55AD-C3D43CDD7729}"/>
              </a:ext>
            </a:extLst>
          </p:cNvPr>
          <p:cNvSpPr>
            <a:spLocks noGrp="1"/>
          </p:cNvSpPr>
          <p:nvPr>
            <p:ph idx="1"/>
          </p:nvPr>
        </p:nvSpPr>
        <p:spPr>
          <a:xfrm>
            <a:off x="216776" y="918342"/>
            <a:ext cx="11050781" cy="5608582"/>
          </a:xfrm>
        </p:spPr>
        <p:txBody>
          <a:bodyPr>
            <a:normAutofit/>
          </a:bodyPr>
          <a:lstStyle/>
          <a:p>
            <a:pPr marL="36900" indent="0">
              <a:buNone/>
            </a:pPr>
            <a:r>
              <a:rPr lang="en-US" sz="2000" dirty="0"/>
              <a:t>By examining the variance between actual values and predicted values using polynomial regression and evaluating three metrics, it becomes evident that degree 7 yields the most superior fit.</a:t>
            </a:r>
          </a:p>
          <a:p>
            <a:pPr marL="36900" indent="0">
              <a:buNone/>
            </a:pPr>
            <a:endParaRPr lang="en-US" sz="2000" dirty="0"/>
          </a:p>
          <a:p>
            <a:pPr marL="36900" indent="0">
              <a:buNone/>
            </a:pPr>
            <a:endParaRPr lang="en-US" sz="2000" dirty="0"/>
          </a:p>
          <a:p>
            <a:pPr marL="36900" indent="0">
              <a:buNone/>
            </a:pPr>
            <a:endParaRPr lang="en-US" sz="2000" dirty="0"/>
          </a:p>
          <a:p>
            <a:pPr marL="36900" indent="0">
              <a:buNone/>
            </a:pPr>
            <a:endParaRPr lang="en-US" sz="2000" dirty="0"/>
          </a:p>
          <a:p>
            <a:pPr marL="36900" indent="0">
              <a:buNone/>
            </a:pPr>
            <a:endParaRPr lang="en-US" sz="2000" dirty="0"/>
          </a:p>
          <a:p>
            <a:pPr marL="36900" indent="0">
              <a:buNone/>
            </a:pPr>
            <a:endParaRPr lang="en-US" sz="2000" dirty="0"/>
          </a:p>
          <a:p>
            <a:pPr marL="36900" indent="0">
              <a:buNone/>
            </a:pPr>
            <a:endParaRPr lang="en-US" sz="2000" dirty="0"/>
          </a:p>
          <a:p>
            <a:pPr marL="36900" indent="0">
              <a:buNone/>
            </a:pPr>
            <a:r>
              <a:rPr lang="en-US" sz="2000" dirty="0"/>
              <a:t>The differences in variance between actual values and predicted values are minimal and very consistent. Additionally, in the pivot chart, the red and blue plots are almost perfectly overlapped. These observations led us to conclude that degree 7 is the optimal choice for achieving a superb fit.</a:t>
            </a:r>
            <a:endParaRPr lang="en-SG" sz="2000" dirty="0"/>
          </a:p>
        </p:txBody>
      </p:sp>
      <p:pic>
        <p:nvPicPr>
          <p:cNvPr id="4" name="Picture 3">
            <a:extLst>
              <a:ext uri="{FF2B5EF4-FFF2-40B4-BE49-F238E27FC236}">
                <a16:creationId xmlns:a16="http://schemas.microsoft.com/office/drawing/2014/main" id="{53E6DAB8-D7AC-1607-A42B-E81DB5E008C0}"/>
              </a:ext>
            </a:extLst>
          </p:cNvPr>
          <p:cNvPicPr>
            <a:picLocks noChangeAspect="1"/>
          </p:cNvPicPr>
          <p:nvPr/>
        </p:nvPicPr>
        <p:blipFill>
          <a:blip r:embed="rId2"/>
          <a:stretch>
            <a:fillRect/>
          </a:stretch>
        </p:blipFill>
        <p:spPr>
          <a:xfrm>
            <a:off x="713866" y="2130221"/>
            <a:ext cx="3195982" cy="2454319"/>
          </a:xfrm>
          <a:prstGeom prst="rect">
            <a:avLst/>
          </a:prstGeom>
        </p:spPr>
      </p:pic>
      <p:pic>
        <p:nvPicPr>
          <p:cNvPr id="5" name="Picture 4">
            <a:extLst>
              <a:ext uri="{FF2B5EF4-FFF2-40B4-BE49-F238E27FC236}">
                <a16:creationId xmlns:a16="http://schemas.microsoft.com/office/drawing/2014/main" id="{D4CB2EE5-6A15-F6C6-8646-1B5456C81D13}"/>
              </a:ext>
            </a:extLst>
          </p:cNvPr>
          <p:cNvPicPr>
            <a:picLocks noChangeAspect="1"/>
          </p:cNvPicPr>
          <p:nvPr/>
        </p:nvPicPr>
        <p:blipFill>
          <a:blip r:embed="rId3"/>
          <a:stretch>
            <a:fillRect/>
          </a:stretch>
        </p:blipFill>
        <p:spPr>
          <a:xfrm>
            <a:off x="4328854" y="1806543"/>
            <a:ext cx="3447488" cy="3023075"/>
          </a:xfrm>
          <a:prstGeom prst="rect">
            <a:avLst/>
          </a:prstGeom>
        </p:spPr>
      </p:pic>
    </p:spTree>
    <p:extLst>
      <p:ext uri="{BB962C8B-B14F-4D97-AF65-F5344CB8AC3E}">
        <p14:creationId xmlns:p14="http://schemas.microsoft.com/office/powerpoint/2010/main" val="2336997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F52CE-4D11-72E2-FD65-21E9EBA29A48}"/>
              </a:ext>
            </a:extLst>
          </p:cNvPr>
          <p:cNvSpPr>
            <a:spLocks noGrp="1"/>
          </p:cNvSpPr>
          <p:nvPr>
            <p:ph type="title"/>
          </p:nvPr>
        </p:nvSpPr>
        <p:spPr>
          <a:xfrm>
            <a:off x="913795" y="609600"/>
            <a:ext cx="10353762" cy="5625662"/>
          </a:xfrm>
        </p:spPr>
        <p:txBody>
          <a:bodyPr/>
          <a:lstStyle/>
          <a:p>
            <a:r>
              <a:rPr lang="en-SG" dirty="0"/>
              <a:t>Thank you.</a:t>
            </a:r>
          </a:p>
        </p:txBody>
      </p:sp>
    </p:spTree>
    <p:extLst>
      <p:ext uri="{BB962C8B-B14F-4D97-AF65-F5344CB8AC3E}">
        <p14:creationId xmlns:p14="http://schemas.microsoft.com/office/powerpoint/2010/main" val="3091378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43485-538A-669E-B4F6-960B64D5B243}"/>
              </a:ext>
            </a:extLst>
          </p:cNvPr>
          <p:cNvSpPr>
            <a:spLocks noGrp="1"/>
          </p:cNvSpPr>
          <p:nvPr>
            <p:ph type="title"/>
          </p:nvPr>
        </p:nvSpPr>
        <p:spPr>
          <a:xfrm>
            <a:off x="346841" y="145831"/>
            <a:ext cx="10353762" cy="591206"/>
          </a:xfrm>
        </p:spPr>
        <p:txBody>
          <a:bodyPr>
            <a:normAutofit fontScale="90000"/>
          </a:bodyPr>
          <a:lstStyle/>
          <a:p>
            <a:r>
              <a:rPr lang="en-US" dirty="0"/>
              <a:t>Contents</a:t>
            </a:r>
            <a:endParaRPr lang="en-SG" dirty="0"/>
          </a:p>
        </p:txBody>
      </p:sp>
      <p:sp>
        <p:nvSpPr>
          <p:cNvPr id="3" name="Content Placeholder 2">
            <a:extLst>
              <a:ext uri="{FF2B5EF4-FFF2-40B4-BE49-F238E27FC236}">
                <a16:creationId xmlns:a16="http://schemas.microsoft.com/office/drawing/2014/main" id="{B081D20E-E1C1-D271-CCAF-4CB2DD3851C0}"/>
              </a:ext>
            </a:extLst>
          </p:cNvPr>
          <p:cNvSpPr>
            <a:spLocks noGrp="1"/>
          </p:cNvSpPr>
          <p:nvPr>
            <p:ph idx="1"/>
          </p:nvPr>
        </p:nvSpPr>
        <p:spPr>
          <a:xfrm>
            <a:off x="346841" y="1265182"/>
            <a:ext cx="11520652" cy="5238093"/>
          </a:xfrm>
        </p:spPr>
        <p:txBody>
          <a:bodyPr>
            <a:normAutofit lnSpcReduction="10000"/>
          </a:bodyPr>
          <a:lstStyle/>
          <a:p>
            <a:pPr marL="36900" indent="0">
              <a:buNone/>
            </a:pPr>
            <a:r>
              <a:rPr lang="en-US" dirty="0"/>
              <a:t>In this presentation, we are going to describe the following topic:</a:t>
            </a:r>
          </a:p>
          <a:p>
            <a:pPr marL="36900" indent="0">
              <a:buNone/>
            </a:pPr>
            <a:r>
              <a:rPr lang="en-US" dirty="0"/>
              <a:t>1. Objective</a:t>
            </a:r>
          </a:p>
          <a:p>
            <a:pPr marL="36900" indent="0">
              <a:buNone/>
            </a:pPr>
            <a:r>
              <a:rPr lang="en-US" dirty="0"/>
              <a:t>2. Data Preprocessing</a:t>
            </a:r>
          </a:p>
          <a:p>
            <a:pPr marL="36900" indent="0">
              <a:buNone/>
            </a:pPr>
            <a:r>
              <a:rPr lang="en-US" dirty="0"/>
              <a:t>	2.1 Data Collection</a:t>
            </a:r>
          </a:p>
          <a:p>
            <a:pPr marL="36900" indent="0">
              <a:buNone/>
            </a:pPr>
            <a:r>
              <a:rPr lang="en-US" dirty="0"/>
              <a:t>	2.2 Encoding Categorical Features</a:t>
            </a:r>
          </a:p>
          <a:p>
            <a:pPr marL="36900" indent="0">
              <a:buNone/>
            </a:pPr>
            <a:r>
              <a:rPr lang="en-US" dirty="0"/>
              <a:t>	2.3 Data Splitting</a:t>
            </a:r>
          </a:p>
          <a:p>
            <a:pPr marL="36900" indent="0">
              <a:buNone/>
            </a:pPr>
            <a:r>
              <a:rPr lang="en-US" dirty="0"/>
              <a:t>3. Model Selection</a:t>
            </a:r>
          </a:p>
          <a:p>
            <a:pPr marL="36900" indent="0">
              <a:buNone/>
            </a:pPr>
            <a:r>
              <a:rPr lang="en-US" dirty="0"/>
              <a:t>4. Evaluation Model</a:t>
            </a:r>
          </a:p>
          <a:p>
            <a:pPr marL="36900" indent="0">
              <a:buNone/>
            </a:pPr>
            <a:r>
              <a:rPr lang="en-US" dirty="0"/>
              <a:t>5. Data Visualization</a:t>
            </a:r>
          </a:p>
          <a:p>
            <a:pPr marL="36900" indent="0">
              <a:buNone/>
            </a:pPr>
            <a:r>
              <a:rPr lang="en-US" dirty="0"/>
              <a:t>6. Model Performance Interpretation </a:t>
            </a:r>
          </a:p>
          <a:p>
            <a:endParaRPr lang="en-SG" dirty="0"/>
          </a:p>
        </p:txBody>
      </p:sp>
    </p:spTree>
    <p:extLst>
      <p:ext uri="{BB962C8B-B14F-4D97-AF65-F5344CB8AC3E}">
        <p14:creationId xmlns:p14="http://schemas.microsoft.com/office/powerpoint/2010/main" val="1546484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4302A-098A-42C1-1DE9-6CAFFA263801}"/>
              </a:ext>
            </a:extLst>
          </p:cNvPr>
          <p:cNvSpPr>
            <a:spLocks noGrp="1"/>
          </p:cNvSpPr>
          <p:nvPr>
            <p:ph type="title"/>
          </p:nvPr>
        </p:nvSpPr>
        <p:spPr>
          <a:xfrm>
            <a:off x="913795" y="291662"/>
            <a:ext cx="10353762" cy="634562"/>
          </a:xfrm>
        </p:spPr>
        <p:txBody>
          <a:bodyPr>
            <a:normAutofit fontScale="90000"/>
          </a:bodyPr>
          <a:lstStyle/>
          <a:p>
            <a:pPr algn="l"/>
            <a:r>
              <a:rPr lang="en-US" dirty="0"/>
              <a:t>1. Objective</a:t>
            </a:r>
            <a:endParaRPr lang="en-SG" dirty="0"/>
          </a:p>
        </p:txBody>
      </p:sp>
      <p:sp>
        <p:nvSpPr>
          <p:cNvPr id="3" name="Content Placeholder 2">
            <a:extLst>
              <a:ext uri="{FF2B5EF4-FFF2-40B4-BE49-F238E27FC236}">
                <a16:creationId xmlns:a16="http://schemas.microsoft.com/office/drawing/2014/main" id="{CF037101-F08D-BE85-38EC-6179BBB76193}"/>
              </a:ext>
            </a:extLst>
          </p:cNvPr>
          <p:cNvSpPr>
            <a:spLocks noGrp="1"/>
          </p:cNvSpPr>
          <p:nvPr>
            <p:ph idx="1"/>
          </p:nvPr>
        </p:nvSpPr>
        <p:spPr>
          <a:xfrm>
            <a:off x="913795" y="1269124"/>
            <a:ext cx="10353762" cy="5135617"/>
          </a:xfrm>
        </p:spPr>
        <p:txBody>
          <a:bodyPr/>
          <a:lstStyle/>
          <a:p>
            <a:r>
              <a:rPr lang="en-US" dirty="0"/>
              <a:t>The real estate market is a dynamic and complex ecosystem influenced by various factors such as location, economic conditions, and demographic trends. Traditional methods of predicting house prices often rely on historical data and expert analysis.</a:t>
            </a:r>
          </a:p>
          <a:p>
            <a:r>
              <a:rPr lang="en-US" dirty="0"/>
              <a:t>In this presentation, we will explore the process of creating a machine learning model for house price prediction in Bangkok. We will discuss the steps involved in data collection, preprocessing, feature engineering, model selection, and evaluation. By leveraging machine learning algorithms, we aim to develop a predictive model that can accurately estimate house prices based on various input variables.</a:t>
            </a:r>
          </a:p>
          <a:p>
            <a:r>
              <a:rPr lang="en-US" b="1" u="sng" dirty="0"/>
              <a:t>Our goal </a:t>
            </a:r>
            <a:r>
              <a:rPr lang="en-US" dirty="0"/>
              <a:t>is to empower stakeholders in the real estate industry with a powerful tool that can assist in decision-making.</a:t>
            </a:r>
          </a:p>
          <a:p>
            <a:endParaRPr lang="en-SG" dirty="0"/>
          </a:p>
          <a:p>
            <a:endParaRPr lang="en-SG" dirty="0"/>
          </a:p>
        </p:txBody>
      </p:sp>
    </p:spTree>
    <p:extLst>
      <p:ext uri="{BB962C8B-B14F-4D97-AF65-F5344CB8AC3E}">
        <p14:creationId xmlns:p14="http://schemas.microsoft.com/office/powerpoint/2010/main" val="2597638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A28692-9183-3AEA-8C21-05D77496F01D}"/>
              </a:ext>
            </a:extLst>
          </p:cNvPr>
          <p:cNvSpPr>
            <a:spLocks noGrp="1"/>
          </p:cNvSpPr>
          <p:nvPr>
            <p:ph idx="1"/>
          </p:nvPr>
        </p:nvSpPr>
        <p:spPr>
          <a:xfrm>
            <a:off x="145831" y="248308"/>
            <a:ext cx="11922672" cy="6467802"/>
          </a:xfrm>
        </p:spPr>
        <p:txBody>
          <a:bodyPr/>
          <a:lstStyle/>
          <a:p>
            <a:pPr marL="36900" indent="0">
              <a:buNone/>
            </a:pPr>
            <a:r>
              <a:rPr lang="en-US" u="sng" dirty="0"/>
              <a:t>2. Data Preprocessing</a:t>
            </a:r>
          </a:p>
          <a:p>
            <a:pPr marL="36900" indent="0">
              <a:buNone/>
            </a:pPr>
            <a:r>
              <a:rPr lang="en-US" u="sng" dirty="0"/>
              <a:t>2.1 Data Collection</a:t>
            </a:r>
          </a:p>
          <a:p>
            <a:r>
              <a:rPr lang="en-US" sz="1400" dirty="0"/>
              <a:t>In the data collection stage, we gathered 563 records of historical data from Bangkok’s sources, comprising four key features: Property-Type, Location, Area, Bedrooms, Bathrooms and Price. These features were selected based on their relevance and significance in influencing house prices.</a:t>
            </a:r>
          </a:p>
          <a:p>
            <a:pPr marL="288000" indent="0">
              <a:lnSpc>
                <a:spcPct val="100000"/>
              </a:lnSpc>
              <a:spcBef>
                <a:spcPts val="600"/>
              </a:spcBef>
              <a:buNone/>
            </a:pPr>
            <a:endParaRPr lang="en-US" sz="1400" dirty="0"/>
          </a:p>
          <a:p>
            <a:pPr marL="288000" indent="0">
              <a:lnSpc>
                <a:spcPct val="100000"/>
              </a:lnSpc>
              <a:spcBef>
                <a:spcPts val="600"/>
              </a:spcBef>
              <a:buNone/>
            </a:pPr>
            <a:endParaRPr lang="en-US" sz="1400" dirty="0"/>
          </a:p>
          <a:p>
            <a:pPr marL="288000" indent="0">
              <a:lnSpc>
                <a:spcPct val="100000"/>
              </a:lnSpc>
              <a:spcBef>
                <a:spcPts val="600"/>
              </a:spcBef>
              <a:buNone/>
            </a:pPr>
            <a:endParaRPr lang="en-US" sz="1400" dirty="0"/>
          </a:p>
          <a:p>
            <a:pPr marL="288000" indent="0">
              <a:lnSpc>
                <a:spcPct val="100000"/>
              </a:lnSpc>
              <a:spcBef>
                <a:spcPts val="600"/>
              </a:spcBef>
              <a:buNone/>
            </a:pPr>
            <a:endParaRPr lang="en-SG" sz="1400" dirty="0"/>
          </a:p>
          <a:p>
            <a:pPr marL="288000" indent="0">
              <a:lnSpc>
                <a:spcPct val="100000"/>
              </a:lnSpc>
              <a:spcBef>
                <a:spcPts val="600"/>
              </a:spcBef>
              <a:buNone/>
            </a:pPr>
            <a:endParaRPr lang="en-US" sz="2400" u="sng" dirty="0"/>
          </a:p>
        </p:txBody>
      </p:sp>
      <p:pic>
        <p:nvPicPr>
          <p:cNvPr id="6" name="Picture 5">
            <a:extLst>
              <a:ext uri="{FF2B5EF4-FFF2-40B4-BE49-F238E27FC236}">
                <a16:creationId xmlns:a16="http://schemas.microsoft.com/office/drawing/2014/main" id="{07EE8591-C863-7E7B-641C-3ADBDE7C97D5}"/>
              </a:ext>
            </a:extLst>
          </p:cNvPr>
          <p:cNvPicPr>
            <a:picLocks noChangeAspect="1"/>
          </p:cNvPicPr>
          <p:nvPr/>
        </p:nvPicPr>
        <p:blipFill>
          <a:blip r:embed="rId2"/>
          <a:stretch>
            <a:fillRect/>
          </a:stretch>
        </p:blipFill>
        <p:spPr>
          <a:xfrm>
            <a:off x="563392" y="1954924"/>
            <a:ext cx="3944253" cy="4761186"/>
          </a:xfrm>
          <a:prstGeom prst="rect">
            <a:avLst/>
          </a:prstGeom>
        </p:spPr>
      </p:pic>
    </p:spTree>
    <p:extLst>
      <p:ext uri="{BB962C8B-B14F-4D97-AF65-F5344CB8AC3E}">
        <p14:creationId xmlns:p14="http://schemas.microsoft.com/office/powerpoint/2010/main" val="1844420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91C19-1B2C-062D-8CC0-D817BA0129DF}"/>
              </a:ext>
            </a:extLst>
          </p:cNvPr>
          <p:cNvSpPr>
            <a:spLocks noGrp="1"/>
          </p:cNvSpPr>
          <p:nvPr>
            <p:ph type="title"/>
          </p:nvPr>
        </p:nvSpPr>
        <p:spPr>
          <a:xfrm>
            <a:off x="98534" y="208894"/>
            <a:ext cx="12025149" cy="358665"/>
          </a:xfrm>
        </p:spPr>
        <p:txBody>
          <a:bodyPr>
            <a:noAutofit/>
          </a:bodyPr>
          <a:lstStyle/>
          <a:p>
            <a:pPr algn="l"/>
            <a:r>
              <a:rPr lang="en-US" sz="2000" b="1" dirty="0"/>
              <a:t>To verify the data cleaning, the coding result is shown as the well-prepared data list below.</a:t>
            </a:r>
            <a:endParaRPr lang="en-SG" sz="2000" b="1" dirty="0"/>
          </a:p>
        </p:txBody>
      </p:sp>
      <p:pic>
        <p:nvPicPr>
          <p:cNvPr id="5" name="Content Placeholder 4">
            <a:extLst>
              <a:ext uri="{FF2B5EF4-FFF2-40B4-BE49-F238E27FC236}">
                <a16:creationId xmlns:a16="http://schemas.microsoft.com/office/drawing/2014/main" id="{5D01178C-9142-8AA3-CC23-505BFC0397B2}"/>
              </a:ext>
            </a:extLst>
          </p:cNvPr>
          <p:cNvPicPr>
            <a:picLocks noGrp="1" noChangeAspect="1"/>
          </p:cNvPicPr>
          <p:nvPr>
            <p:ph idx="1"/>
          </p:nvPr>
        </p:nvPicPr>
        <p:blipFill>
          <a:blip r:embed="rId2"/>
          <a:stretch>
            <a:fillRect/>
          </a:stretch>
        </p:blipFill>
        <p:spPr>
          <a:xfrm>
            <a:off x="228600" y="701566"/>
            <a:ext cx="8361931" cy="5857359"/>
          </a:xfrm>
        </p:spPr>
      </p:pic>
    </p:spTree>
    <p:extLst>
      <p:ext uri="{BB962C8B-B14F-4D97-AF65-F5344CB8AC3E}">
        <p14:creationId xmlns:p14="http://schemas.microsoft.com/office/powerpoint/2010/main" val="3416061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A28692-9183-3AEA-8C21-05D77496F01D}"/>
              </a:ext>
            </a:extLst>
          </p:cNvPr>
          <p:cNvSpPr>
            <a:spLocks noGrp="1"/>
          </p:cNvSpPr>
          <p:nvPr>
            <p:ph idx="1"/>
          </p:nvPr>
        </p:nvSpPr>
        <p:spPr>
          <a:xfrm>
            <a:off x="145831" y="248308"/>
            <a:ext cx="11922672" cy="6467802"/>
          </a:xfrm>
        </p:spPr>
        <p:txBody>
          <a:bodyPr/>
          <a:lstStyle/>
          <a:p>
            <a:pPr marL="36900" indent="0">
              <a:buNone/>
            </a:pPr>
            <a:r>
              <a:rPr lang="en-US" u="sng" dirty="0"/>
              <a:t>2.2 Encoding Categorical Features</a:t>
            </a:r>
          </a:p>
          <a:p>
            <a:r>
              <a:rPr lang="en-US" sz="1400" dirty="0"/>
              <a:t>There are two categorical features: Property-Type and Location. </a:t>
            </a:r>
          </a:p>
          <a:p>
            <a:r>
              <a:rPr lang="en-US" sz="1400" dirty="0"/>
              <a:t>We used the encoder function from the </a:t>
            </a:r>
            <a:r>
              <a:rPr lang="en-US" sz="1400" dirty="0" err="1"/>
              <a:t>sklearn</a:t>
            </a:r>
            <a:r>
              <a:rPr lang="en-US" sz="1400" dirty="0"/>
              <a:t> library to encode these two columns as shown below.</a:t>
            </a:r>
          </a:p>
          <a:p>
            <a:pPr marL="288000" indent="0">
              <a:lnSpc>
                <a:spcPct val="100000"/>
              </a:lnSpc>
              <a:spcBef>
                <a:spcPts val="600"/>
              </a:spcBef>
              <a:buNone/>
            </a:pPr>
            <a:endParaRPr lang="en-US" sz="1400" dirty="0"/>
          </a:p>
          <a:p>
            <a:pPr marL="288000" indent="0">
              <a:lnSpc>
                <a:spcPct val="100000"/>
              </a:lnSpc>
              <a:spcBef>
                <a:spcPts val="600"/>
              </a:spcBef>
              <a:buNone/>
            </a:pPr>
            <a:endParaRPr lang="en-US" sz="1400" dirty="0"/>
          </a:p>
          <a:p>
            <a:pPr marL="288000" indent="0">
              <a:lnSpc>
                <a:spcPct val="100000"/>
              </a:lnSpc>
              <a:spcBef>
                <a:spcPts val="600"/>
              </a:spcBef>
              <a:buNone/>
            </a:pPr>
            <a:endParaRPr lang="en-US" sz="1400" dirty="0"/>
          </a:p>
          <a:p>
            <a:pPr marL="288000" indent="0">
              <a:lnSpc>
                <a:spcPct val="100000"/>
              </a:lnSpc>
              <a:spcBef>
                <a:spcPts val="600"/>
              </a:spcBef>
              <a:buNone/>
            </a:pPr>
            <a:endParaRPr lang="en-SG" sz="1400" dirty="0"/>
          </a:p>
          <a:p>
            <a:pPr marL="288000" indent="0">
              <a:lnSpc>
                <a:spcPct val="100000"/>
              </a:lnSpc>
              <a:spcBef>
                <a:spcPts val="600"/>
              </a:spcBef>
              <a:buNone/>
            </a:pPr>
            <a:endParaRPr lang="en-US" sz="2400" u="sng" dirty="0"/>
          </a:p>
          <a:p>
            <a:pPr marL="288000" indent="0">
              <a:lnSpc>
                <a:spcPct val="100000"/>
              </a:lnSpc>
              <a:spcBef>
                <a:spcPts val="600"/>
              </a:spcBef>
              <a:buNone/>
            </a:pPr>
            <a:r>
              <a:rPr lang="en-US" sz="2400" u="sng" dirty="0"/>
              <a:t>Before encoding</a:t>
            </a:r>
            <a:r>
              <a:rPr lang="en-US" sz="2400" dirty="0">
                <a:effectLst/>
              </a:rPr>
              <a:t>									</a:t>
            </a:r>
            <a:r>
              <a:rPr lang="en-US" sz="2400" u="sng" dirty="0">
                <a:effectLst/>
              </a:rPr>
              <a:t>After encoding</a:t>
            </a:r>
            <a:endParaRPr lang="en-US" sz="2400" u="sng" dirty="0"/>
          </a:p>
          <a:p>
            <a:pPr marL="288000" indent="0">
              <a:lnSpc>
                <a:spcPct val="100000"/>
              </a:lnSpc>
              <a:spcBef>
                <a:spcPts val="600"/>
              </a:spcBef>
              <a:buNone/>
            </a:pPr>
            <a:endParaRPr lang="en-US" sz="2400" u="sng" dirty="0"/>
          </a:p>
          <a:p>
            <a:pPr marL="288000" indent="0">
              <a:lnSpc>
                <a:spcPct val="100000"/>
              </a:lnSpc>
              <a:spcBef>
                <a:spcPts val="600"/>
              </a:spcBef>
              <a:buNone/>
            </a:pPr>
            <a:endParaRPr lang="en-US" sz="2400" u="sng" dirty="0"/>
          </a:p>
        </p:txBody>
      </p:sp>
      <p:pic>
        <p:nvPicPr>
          <p:cNvPr id="4" name="Picture 3">
            <a:extLst>
              <a:ext uri="{FF2B5EF4-FFF2-40B4-BE49-F238E27FC236}">
                <a16:creationId xmlns:a16="http://schemas.microsoft.com/office/drawing/2014/main" id="{CD8B01C5-1C1B-B224-71DD-E92CDDBCECA4}"/>
              </a:ext>
            </a:extLst>
          </p:cNvPr>
          <p:cNvPicPr>
            <a:picLocks noChangeAspect="1"/>
          </p:cNvPicPr>
          <p:nvPr/>
        </p:nvPicPr>
        <p:blipFill>
          <a:blip r:embed="rId2"/>
          <a:stretch>
            <a:fillRect/>
          </a:stretch>
        </p:blipFill>
        <p:spPr>
          <a:xfrm>
            <a:off x="177363" y="1555981"/>
            <a:ext cx="8757744" cy="1762228"/>
          </a:xfrm>
          <a:prstGeom prst="rect">
            <a:avLst/>
          </a:prstGeom>
        </p:spPr>
      </p:pic>
      <p:pic>
        <p:nvPicPr>
          <p:cNvPr id="8" name="Picture 7">
            <a:extLst>
              <a:ext uri="{FF2B5EF4-FFF2-40B4-BE49-F238E27FC236}">
                <a16:creationId xmlns:a16="http://schemas.microsoft.com/office/drawing/2014/main" id="{D707EAF2-A377-6F31-A1A2-DB4200235BEA}"/>
              </a:ext>
            </a:extLst>
          </p:cNvPr>
          <p:cNvPicPr>
            <a:picLocks noChangeAspect="1"/>
          </p:cNvPicPr>
          <p:nvPr/>
        </p:nvPicPr>
        <p:blipFill>
          <a:blip r:embed="rId3"/>
          <a:stretch>
            <a:fillRect/>
          </a:stretch>
        </p:blipFill>
        <p:spPr>
          <a:xfrm>
            <a:off x="6053324" y="3980838"/>
            <a:ext cx="5396383" cy="2694819"/>
          </a:xfrm>
          <a:prstGeom prst="rect">
            <a:avLst/>
          </a:prstGeom>
        </p:spPr>
      </p:pic>
      <p:pic>
        <p:nvPicPr>
          <p:cNvPr id="12" name="Picture 11">
            <a:extLst>
              <a:ext uri="{FF2B5EF4-FFF2-40B4-BE49-F238E27FC236}">
                <a16:creationId xmlns:a16="http://schemas.microsoft.com/office/drawing/2014/main" id="{5FA234DB-687E-443E-AF1A-9296C2B13A2C}"/>
              </a:ext>
            </a:extLst>
          </p:cNvPr>
          <p:cNvPicPr>
            <a:picLocks noChangeAspect="1"/>
          </p:cNvPicPr>
          <p:nvPr/>
        </p:nvPicPr>
        <p:blipFill>
          <a:blip r:embed="rId4"/>
          <a:stretch>
            <a:fillRect/>
          </a:stretch>
        </p:blipFill>
        <p:spPr>
          <a:xfrm>
            <a:off x="499243" y="3979222"/>
            <a:ext cx="4604843" cy="2695791"/>
          </a:xfrm>
          <a:prstGeom prst="rect">
            <a:avLst/>
          </a:prstGeom>
        </p:spPr>
      </p:pic>
    </p:spTree>
    <p:extLst>
      <p:ext uri="{BB962C8B-B14F-4D97-AF65-F5344CB8AC3E}">
        <p14:creationId xmlns:p14="http://schemas.microsoft.com/office/powerpoint/2010/main" val="581152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2027F-02C4-7B1C-5096-6A9AF156DCF2}"/>
              </a:ext>
            </a:extLst>
          </p:cNvPr>
          <p:cNvSpPr>
            <a:spLocks noGrp="1"/>
          </p:cNvSpPr>
          <p:nvPr>
            <p:ph type="title"/>
          </p:nvPr>
        </p:nvSpPr>
        <p:spPr>
          <a:xfrm>
            <a:off x="59120" y="145830"/>
            <a:ext cx="12011927" cy="2408183"/>
          </a:xfrm>
        </p:spPr>
        <p:txBody>
          <a:bodyPr>
            <a:normAutofit fontScale="90000"/>
          </a:bodyPr>
          <a:lstStyle/>
          <a:p>
            <a:pPr algn="l"/>
            <a:br>
              <a:rPr lang="en-SG" sz="2400" u="sng" dirty="0"/>
            </a:br>
            <a:r>
              <a:rPr lang="en-SG" sz="2400" u="sng" dirty="0"/>
              <a:t>2.3 Data Splitting</a:t>
            </a:r>
            <a:br>
              <a:rPr lang="en-SG" sz="2400" u="sng" dirty="0"/>
            </a:br>
            <a:br>
              <a:rPr lang="en-SG" sz="2400" u="sng" dirty="0"/>
            </a:br>
            <a:r>
              <a:rPr lang="en-US" sz="1800" b="0" dirty="0">
                <a:solidFill>
                  <a:srgbClr val="CCCCCC"/>
                </a:solidFill>
                <a:effectLst/>
                <a:highlight>
                  <a:srgbClr val="1F1F1F"/>
                </a:highlight>
                <a:latin typeface="Goudy Old Style (Headings)"/>
              </a:rPr>
              <a:t>Data splitting, also known as data partitioning, is a crucial step in machine learning model development. It involves dividing a dataset into multiple subsets for different purposes, typically training and testing/validation. </a:t>
            </a:r>
            <a:br>
              <a:rPr lang="en-US" sz="1800" b="0" dirty="0">
                <a:solidFill>
                  <a:srgbClr val="CCCCCC"/>
                </a:solidFill>
                <a:effectLst/>
                <a:highlight>
                  <a:srgbClr val="1F1F1F"/>
                </a:highlight>
                <a:latin typeface="Goudy Old Style (Headings)"/>
              </a:rPr>
            </a:br>
            <a:br>
              <a:rPr lang="en-US" sz="1800" b="0" dirty="0">
                <a:solidFill>
                  <a:srgbClr val="CCCCCC"/>
                </a:solidFill>
                <a:effectLst/>
                <a:highlight>
                  <a:srgbClr val="1F1F1F"/>
                </a:highlight>
                <a:latin typeface="Goudy Old Style (Headings)"/>
              </a:rPr>
            </a:br>
            <a:r>
              <a:rPr lang="en-US" sz="1800" b="0" dirty="0">
                <a:solidFill>
                  <a:srgbClr val="CCCCCC"/>
                </a:solidFill>
                <a:effectLst/>
                <a:highlight>
                  <a:srgbClr val="1F1F1F"/>
                </a:highlight>
                <a:latin typeface="Goudy Old Style (Headings)"/>
              </a:rPr>
              <a:t>The following code demonstrates two things. </a:t>
            </a:r>
            <a:br>
              <a:rPr lang="en-US" sz="1800" b="0" dirty="0">
                <a:solidFill>
                  <a:srgbClr val="CCCCCC"/>
                </a:solidFill>
                <a:effectLst/>
                <a:highlight>
                  <a:srgbClr val="1F1F1F"/>
                </a:highlight>
                <a:latin typeface="Goudy Old Style (Headings)"/>
              </a:rPr>
            </a:br>
            <a:r>
              <a:rPr lang="en-US" sz="1800" b="0" dirty="0">
                <a:solidFill>
                  <a:srgbClr val="CCCCCC"/>
                </a:solidFill>
                <a:effectLst/>
                <a:highlight>
                  <a:srgbClr val="1F1F1F"/>
                </a:highlight>
                <a:latin typeface="Goudy Old Style (Headings)"/>
              </a:rPr>
              <a:t>First, we will predict house prices in Bangkok using three features: Property, Area, and Location-1. </a:t>
            </a:r>
            <a:br>
              <a:rPr lang="en-US" sz="1800" b="0" dirty="0">
                <a:solidFill>
                  <a:srgbClr val="CCCCCC"/>
                </a:solidFill>
                <a:effectLst/>
                <a:highlight>
                  <a:srgbClr val="1F1F1F"/>
                </a:highlight>
                <a:latin typeface="Goudy Old Style (Headings)"/>
              </a:rPr>
            </a:br>
            <a:r>
              <a:rPr lang="en-US" sz="1800" b="0" dirty="0">
                <a:solidFill>
                  <a:srgbClr val="CCCCCC"/>
                </a:solidFill>
                <a:effectLst/>
                <a:highlight>
                  <a:srgbClr val="1F1F1F"/>
                </a:highlight>
                <a:latin typeface="Goudy Old Style (Headings)"/>
              </a:rPr>
              <a:t>Second, it shows how we split the data into training and testing sets. 30% of the data will be used for testing purposes, while 70% will be used for training.</a:t>
            </a:r>
            <a:br>
              <a:rPr lang="en-US" sz="1800" b="0" dirty="0">
                <a:solidFill>
                  <a:srgbClr val="CCCCCC"/>
                </a:solidFill>
                <a:effectLst/>
                <a:highlight>
                  <a:srgbClr val="1F1F1F"/>
                </a:highlight>
                <a:latin typeface="Goudy Old Style (Headings)"/>
              </a:rPr>
            </a:br>
            <a:br>
              <a:rPr lang="en-US" sz="1000" b="0" dirty="0">
                <a:solidFill>
                  <a:srgbClr val="CCCCCC"/>
                </a:solidFill>
                <a:effectLst/>
                <a:highlight>
                  <a:srgbClr val="1F1F1F"/>
                </a:highlight>
                <a:latin typeface="Consolas" panose="020B0609020204030204" pitchFamily="49" charset="0"/>
              </a:rPr>
            </a:br>
            <a:endParaRPr lang="en-SG" sz="2400" u="sng" dirty="0"/>
          </a:p>
        </p:txBody>
      </p:sp>
      <p:pic>
        <p:nvPicPr>
          <p:cNvPr id="5" name="Content Placeholder 4">
            <a:extLst>
              <a:ext uri="{FF2B5EF4-FFF2-40B4-BE49-F238E27FC236}">
                <a16:creationId xmlns:a16="http://schemas.microsoft.com/office/drawing/2014/main" id="{BECC6625-0042-C833-9B8A-EB156E581A81}"/>
              </a:ext>
            </a:extLst>
          </p:cNvPr>
          <p:cNvPicPr>
            <a:picLocks noGrp="1" noChangeAspect="1"/>
          </p:cNvPicPr>
          <p:nvPr>
            <p:ph idx="1"/>
          </p:nvPr>
        </p:nvPicPr>
        <p:blipFill>
          <a:blip r:embed="rId2"/>
          <a:stretch>
            <a:fillRect/>
          </a:stretch>
        </p:blipFill>
        <p:spPr>
          <a:xfrm>
            <a:off x="264891" y="2707727"/>
            <a:ext cx="7001200" cy="3866493"/>
          </a:xfrm>
        </p:spPr>
      </p:pic>
      <p:graphicFrame>
        <p:nvGraphicFramePr>
          <p:cNvPr id="8" name="Chart 7">
            <a:extLst>
              <a:ext uri="{FF2B5EF4-FFF2-40B4-BE49-F238E27FC236}">
                <a16:creationId xmlns:a16="http://schemas.microsoft.com/office/drawing/2014/main" id="{264C5565-F09E-998D-17E6-C1DC5005DB73}"/>
              </a:ext>
            </a:extLst>
          </p:cNvPr>
          <p:cNvGraphicFramePr/>
          <p:nvPr>
            <p:extLst>
              <p:ext uri="{D42A27DB-BD31-4B8C-83A1-F6EECF244321}">
                <p14:modId xmlns:p14="http://schemas.microsoft.com/office/powerpoint/2010/main" val="3502356540"/>
              </p:ext>
            </p:extLst>
          </p:nvPr>
        </p:nvGraphicFramePr>
        <p:xfrm>
          <a:off x="6884610" y="2307771"/>
          <a:ext cx="5244495" cy="394788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02936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5B2AE-DCC1-1451-F786-F8977AAA28A6}"/>
              </a:ext>
            </a:extLst>
          </p:cNvPr>
          <p:cNvSpPr>
            <a:spLocks noGrp="1"/>
          </p:cNvSpPr>
          <p:nvPr>
            <p:ph type="title"/>
          </p:nvPr>
        </p:nvSpPr>
        <p:spPr>
          <a:xfrm>
            <a:off x="67003" y="74887"/>
            <a:ext cx="11200554" cy="2285999"/>
          </a:xfrm>
        </p:spPr>
        <p:txBody>
          <a:bodyPr>
            <a:normAutofit/>
          </a:bodyPr>
          <a:lstStyle/>
          <a:p>
            <a:pPr algn="l"/>
            <a:r>
              <a:rPr lang="en-SG" sz="2400" b="1" u="sng" dirty="0"/>
              <a:t>3. Model Selection</a:t>
            </a:r>
            <a:br>
              <a:rPr lang="en-SG" sz="2400" b="1" u="sng" dirty="0"/>
            </a:br>
            <a:r>
              <a:rPr lang="en-US" sz="1600" dirty="0"/>
              <a:t>To accurately predict house prices, choosing the right model is crucial. We explored various models and ultimately selected polynomial regression due to its ability to capture the non-linear relationships between features and the target variable.</a:t>
            </a:r>
            <a:br>
              <a:rPr lang="en-US" sz="1600" dirty="0"/>
            </a:br>
            <a:br>
              <a:rPr lang="en-US" sz="1600" dirty="0"/>
            </a:br>
            <a:r>
              <a:rPr lang="en-US" sz="1600" u="sng" dirty="0"/>
              <a:t>Why Polynomial Regression?</a:t>
            </a:r>
            <a:br>
              <a:rPr lang="en-US" sz="1600" u="sng" dirty="0"/>
            </a:br>
            <a:r>
              <a:rPr lang="en-US" sz="1600" dirty="0"/>
              <a:t>Polynomial regression is an extension of linear regression, which allows for a more flexible fit to the data by including polynomial terms. This flexibility can be particularly beneficial when the relationship between the independent variables and the dependent variable is not strictly linear.</a:t>
            </a:r>
            <a:endParaRPr lang="en-SG" sz="1600" dirty="0"/>
          </a:p>
        </p:txBody>
      </p:sp>
      <p:pic>
        <p:nvPicPr>
          <p:cNvPr id="7" name="Picture 6">
            <a:extLst>
              <a:ext uri="{FF2B5EF4-FFF2-40B4-BE49-F238E27FC236}">
                <a16:creationId xmlns:a16="http://schemas.microsoft.com/office/drawing/2014/main" id="{56497CFC-F854-3F2C-2058-C9C99C20CB7E}"/>
              </a:ext>
            </a:extLst>
          </p:cNvPr>
          <p:cNvPicPr>
            <a:picLocks noChangeAspect="1"/>
          </p:cNvPicPr>
          <p:nvPr/>
        </p:nvPicPr>
        <p:blipFill>
          <a:blip r:embed="rId2"/>
          <a:stretch>
            <a:fillRect/>
          </a:stretch>
        </p:blipFill>
        <p:spPr>
          <a:xfrm>
            <a:off x="67003" y="2368768"/>
            <a:ext cx="5466347" cy="4376484"/>
          </a:xfrm>
          <a:prstGeom prst="rect">
            <a:avLst/>
          </a:prstGeom>
        </p:spPr>
      </p:pic>
    </p:spTree>
    <p:extLst>
      <p:ext uri="{BB962C8B-B14F-4D97-AF65-F5344CB8AC3E}">
        <p14:creationId xmlns:p14="http://schemas.microsoft.com/office/powerpoint/2010/main" val="3067322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17ABF-5440-E02B-B099-7EE9E9A6229E}"/>
              </a:ext>
            </a:extLst>
          </p:cNvPr>
          <p:cNvSpPr>
            <a:spLocks noGrp="1"/>
          </p:cNvSpPr>
          <p:nvPr>
            <p:ph type="title"/>
          </p:nvPr>
        </p:nvSpPr>
        <p:spPr>
          <a:xfrm>
            <a:off x="82769" y="94593"/>
            <a:ext cx="12013324" cy="906517"/>
          </a:xfrm>
        </p:spPr>
        <p:txBody>
          <a:bodyPr>
            <a:normAutofit fontScale="90000"/>
          </a:bodyPr>
          <a:lstStyle/>
          <a:p>
            <a:pPr algn="l"/>
            <a:r>
              <a:rPr lang="en-SG" sz="2800" b="1" u="sng" dirty="0"/>
              <a:t>4. </a:t>
            </a:r>
            <a:r>
              <a:rPr lang="en-SG" sz="2800" b="1" u="sng" dirty="0" err="1"/>
              <a:t>Evalution</a:t>
            </a:r>
            <a:r>
              <a:rPr lang="en-SG" sz="2800" b="1" u="sng" dirty="0"/>
              <a:t> model</a:t>
            </a:r>
            <a:br>
              <a:rPr lang="en-SG" sz="2800" b="1" dirty="0"/>
            </a:br>
            <a:r>
              <a:rPr lang="en-US" sz="1600" dirty="0"/>
              <a:t>To determine the optimal complexity of our polynomial regression model, we experimented with different degrees of the polynomial. </a:t>
            </a:r>
            <a:br>
              <a:rPr lang="en-US" sz="1600" dirty="0"/>
            </a:br>
            <a:r>
              <a:rPr lang="en-US" sz="1600" dirty="0"/>
              <a:t>The following results are shown for different degrees (2,3,4,5,7,9) by using polynomial prediction method.</a:t>
            </a:r>
            <a:endParaRPr lang="en-SG" sz="1600" dirty="0"/>
          </a:p>
        </p:txBody>
      </p:sp>
      <p:pic>
        <p:nvPicPr>
          <p:cNvPr id="17" name="Picture 16">
            <a:extLst>
              <a:ext uri="{FF2B5EF4-FFF2-40B4-BE49-F238E27FC236}">
                <a16:creationId xmlns:a16="http://schemas.microsoft.com/office/drawing/2014/main" id="{43EBDC56-99E6-DF5C-ABAA-08492B3FEE2D}"/>
              </a:ext>
            </a:extLst>
          </p:cNvPr>
          <p:cNvPicPr>
            <a:picLocks noChangeAspect="1"/>
          </p:cNvPicPr>
          <p:nvPr/>
        </p:nvPicPr>
        <p:blipFill>
          <a:blip r:embed="rId2"/>
          <a:stretch>
            <a:fillRect/>
          </a:stretch>
        </p:blipFill>
        <p:spPr>
          <a:xfrm>
            <a:off x="220145" y="2187241"/>
            <a:ext cx="2819668" cy="2191632"/>
          </a:xfrm>
          <a:prstGeom prst="rect">
            <a:avLst/>
          </a:prstGeom>
        </p:spPr>
      </p:pic>
      <p:pic>
        <p:nvPicPr>
          <p:cNvPr id="19" name="Picture 18">
            <a:extLst>
              <a:ext uri="{FF2B5EF4-FFF2-40B4-BE49-F238E27FC236}">
                <a16:creationId xmlns:a16="http://schemas.microsoft.com/office/drawing/2014/main" id="{6BED9EA6-253A-88FC-9D4E-7ED10488F05E}"/>
              </a:ext>
            </a:extLst>
          </p:cNvPr>
          <p:cNvPicPr>
            <a:picLocks noChangeAspect="1"/>
          </p:cNvPicPr>
          <p:nvPr/>
        </p:nvPicPr>
        <p:blipFill>
          <a:blip r:embed="rId3"/>
          <a:stretch>
            <a:fillRect/>
          </a:stretch>
        </p:blipFill>
        <p:spPr>
          <a:xfrm>
            <a:off x="3340708" y="2226372"/>
            <a:ext cx="2740180" cy="2113369"/>
          </a:xfrm>
          <a:prstGeom prst="rect">
            <a:avLst/>
          </a:prstGeom>
        </p:spPr>
      </p:pic>
      <p:pic>
        <p:nvPicPr>
          <p:cNvPr id="21" name="Picture 20">
            <a:extLst>
              <a:ext uri="{FF2B5EF4-FFF2-40B4-BE49-F238E27FC236}">
                <a16:creationId xmlns:a16="http://schemas.microsoft.com/office/drawing/2014/main" id="{C40B7BC2-3975-E005-0E69-EBFD095F97B8}"/>
              </a:ext>
            </a:extLst>
          </p:cNvPr>
          <p:cNvPicPr>
            <a:picLocks noChangeAspect="1"/>
          </p:cNvPicPr>
          <p:nvPr/>
        </p:nvPicPr>
        <p:blipFill>
          <a:blip r:embed="rId4"/>
          <a:stretch>
            <a:fillRect/>
          </a:stretch>
        </p:blipFill>
        <p:spPr>
          <a:xfrm>
            <a:off x="6476100" y="2226371"/>
            <a:ext cx="2750734" cy="2113369"/>
          </a:xfrm>
          <a:prstGeom prst="rect">
            <a:avLst/>
          </a:prstGeom>
        </p:spPr>
      </p:pic>
      <p:pic>
        <p:nvPicPr>
          <p:cNvPr id="23" name="Picture 22">
            <a:extLst>
              <a:ext uri="{FF2B5EF4-FFF2-40B4-BE49-F238E27FC236}">
                <a16:creationId xmlns:a16="http://schemas.microsoft.com/office/drawing/2014/main" id="{AF1DD46B-603D-F5C2-1FA2-F79A73A1113B}"/>
              </a:ext>
            </a:extLst>
          </p:cNvPr>
          <p:cNvPicPr>
            <a:picLocks noChangeAspect="1"/>
          </p:cNvPicPr>
          <p:nvPr/>
        </p:nvPicPr>
        <p:blipFill>
          <a:blip r:embed="rId5"/>
          <a:stretch>
            <a:fillRect/>
          </a:stretch>
        </p:blipFill>
        <p:spPr>
          <a:xfrm>
            <a:off x="234227" y="4545992"/>
            <a:ext cx="2805586" cy="2146469"/>
          </a:xfrm>
          <a:prstGeom prst="rect">
            <a:avLst/>
          </a:prstGeom>
        </p:spPr>
      </p:pic>
      <p:pic>
        <p:nvPicPr>
          <p:cNvPr id="25" name="Picture 24">
            <a:extLst>
              <a:ext uri="{FF2B5EF4-FFF2-40B4-BE49-F238E27FC236}">
                <a16:creationId xmlns:a16="http://schemas.microsoft.com/office/drawing/2014/main" id="{A57A8C6B-C106-9DC3-03FB-93C0934021CB}"/>
              </a:ext>
            </a:extLst>
          </p:cNvPr>
          <p:cNvPicPr>
            <a:picLocks noChangeAspect="1"/>
          </p:cNvPicPr>
          <p:nvPr/>
        </p:nvPicPr>
        <p:blipFill>
          <a:blip r:embed="rId6"/>
          <a:stretch>
            <a:fillRect/>
          </a:stretch>
        </p:blipFill>
        <p:spPr>
          <a:xfrm>
            <a:off x="3340708" y="4545992"/>
            <a:ext cx="2755292" cy="2115896"/>
          </a:xfrm>
          <a:prstGeom prst="rect">
            <a:avLst/>
          </a:prstGeom>
        </p:spPr>
      </p:pic>
      <p:pic>
        <p:nvPicPr>
          <p:cNvPr id="27" name="Picture 26">
            <a:extLst>
              <a:ext uri="{FF2B5EF4-FFF2-40B4-BE49-F238E27FC236}">
                <a16:creationId xmlns:a16="http://schemas.microsoft.com/office/drawing/2014/main" id="{7475AC1E-2ED7-7CE3-E164-B2D21DD802A5}"/>
              </a:ext>
            </a:extLst>
          </p:cNvPr>
          <p:cNvPicPr>
            <a:picLocks noChangeAspect="1"/>
          </p:cNvPicPr>
          <p:nvPr/>
        </p:nvPicPr>
        <p:blipFill>
          <a:blip r:embed="rId7"/>
          <a:stretch>
            <a:fillRect/>
          </a:stretch>
        </p:blipFill>
        <p:spPr>
          <a:xfrm>
            <a:off x="6507631" y="4515419"/>
            <a:ext cx="2774494" cy="2146469"/>
          </a:xfrm>
          <a:prstGeom prst="rect">
            <a:avLst/>
          </a:prstGeom>
        </p:spPr>
      </p:pic>
      <p:pic>
        <p:nvPicPr>
          <p:cNvPr id="29" name="Picture 28">
            <a:extLst>
              <a:ext uri="{FF2B5EF4-FFF2-40B4-BE49-F238E27FC236}">
                <a16:creationId xmlns:a16="http://schemas.microsoft.com/office/drawing/2014/main" id="{51D4D6BF-E9DB-A191-53E5-D3BF198EAD39}"/>
              </a:ext>
            </a:extLst>
          </p:cNvPr>
          <p:cNvPicPr>
            <a:picLocks noChangeAspect="1"/>
          </p:cNvPicPr>
          <p:nvPr/>
        </p:nvPicPr>
        <p:blipFill>
          <a:blip r:embed="rId8"/>
          <a:stretch>
            <a:fillRect/>
          </a:stretch>
        </p:blipFill>
        <p:spPr>
          <a:xfrm>
            <a:off x="2828664" y="1062327"/>
            <a:ext cx="3252224" cy="1024567"/>
          </a:xfrm>
          <a:prstGeom prst="rect">
            <a:avLst/>
          </a:prstGeom>
        </p:spPr>
      </p:pic>
    </p:spTree>
    <p:extLst>
      <p:ext uri="{BB962C8B-B14F-4D97-AF65-F5344CB8AC3E}">
        <p14:creationId xmlns:p14="http://schemas.microsoft.com/office/powerpoint/2010/main" val="28523305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THREE.pptx" id="{E781C72B-3D65-4B8D-9071-33B66AF0EF30}" vid="{3A5A58F2-9BE1-435C-B12D-88FD9BF70179}"/>
    </a:ext>
  </a:extLst>
</a:theme>
</file>

<file path=docProps/app.xml><?xml version="1.0" encoding="utf-8"?>
<Properties xmlns="http://schemas.openxmlformats.org/officeDocument/2006/extended-properties" xmlns:vt="http://schemas.openxmlformats.org/officeDocument/2006/docPropsVTypes">
  <Template>Ion</Template>
  <TotalTime>919</TotalTime>
  <Words>1032</Words>
  <Application>Microsoft Office PowerPoint</Application>
  <PresentationFormat>Widescreen</PresentationFormat>
  <Paragraphs>65</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Consolas</vt:lpstr>
      <vt:lpstr>Goudy Old Style</vt:lpstr>
      <vt:lpstr>Goudy Old Style (Headings)</vt:lpstr>
      <vt:lpstr>Wingdings 2</vt:lpstr>
      <vt:lpstr>SlateVTI</vt:lpstr>
      <vt:lpstr>House Price Prediction Model</vt:lpstr>
      <vt:lpstr>Contents</vt:lpstr>
      <vt:lpstr>1. Objective</vt:lpstr>
      <vt:lpstr>PowerPoint Presentation</vt:lpstr>
      <vt:lpstr>To verify the data cleaning, the coding result is shown as the well-prepared data list below.</vt:lpstr>
      <vt:lpstr>PowerPoint Presentation</vt:lpstr>
      <vt:lpstr> 2.3 Data Splitting  Data splitting, also known as data partitioning, is a crucial step in machine learning model development. It involves dividing a dataset into multiple subsets for different purposes, typically training and testing/validation.   The following code demonstrates two things.  First, we will predict house prices in Bangkok using three features: Property, Area, and Location-1.  Second, it shows how we split the data into training and testing sets. 30% of the data will be used for testing purposes, while 70% will be used for training.  </vt:lpstr>
      <vt:lpstr>3. Model Selection To accurately predict house prices, choosing the right model is crucial. We explored various models and ultimately selected polynomial regression due to its ability to capture the non-linear relationships between features and the target variable.  Why Polynomial Regression? Polynomial regression is an extension of linear regression, which allows for a more flexible fit to the data by including polynomial terms. This flexibility can be particularly beneficial when the relationship between the independent variables and the dependent variable is not strictly linear.</vt:lpstr>
      <vt:lpstr>4. Evalution model To determine the optimal complexity of our polynomial regression model, we experimented with different degrees of the polynomial.  The following results are shown for different degrees (2,3,4,5,7,9) by using polynomial prediction method.</vt:lpstr>
      <vt:lpstr>Evaluation Matrics There are three metrics, Mean Square Error (MSE), Mean Absolute Error (MAE), and R^2 score, serve different purposes in evaluating the performance of regression models:</vt:lpstr>
      <vt:lpstr>Evaluation the model by using three matrices By examining the reviews, all degrees are considered to be highly fitting. However, we have opted for degree 7 as the most suitable, based on the R² score between the actual and testing data.</vt:lpstr>
      <vt:lpstr> 5. Data Visualization When visualizing the data in charts, it's evident that the seventh-degree polynomial fits well between the actual and predicted values.</vt:lpstr>
      <vt:lpstr>5. Model Performance Interpretation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House Price Prediction Model</dc:title>
  <dc:creator>Tania Thanda</dc:creator>
  <cp:lastModifiedBy>Tania Thanda</cp:lastModifiedBy>
  <cp:revision>19</cp:revision>
  <dcterms:created xsi:type="dcterms:W3CDTF">2024-05-13T15:33:24Z</dcterms:created>
  <dcterms:modified xsi:type="dcterms:W3CDTF">2024-06-12T15:24:16Z</dcterms:modified>
</cp:coreProperties>
</file>